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3"/>
  </p:notesMasterIdLst>
  <p:sldIdLst>
    <p:sldId id="256" r:id="rId2"/>
    <p:sldId id="257" r:id="rId3"/>
    <p:sldId id="258" r:id="rId4"/>
    <p:sldId id="870" r:id="rId5"/>
    <p:sldId id="872" r:id="rId6"/>
    <p:sldId id="873" r:id="rId7"/>
    <p:sldId id="874" r:id="rId8"/>
    <p:sldId id="875" r:id="rId9"/>
    <p:sldId id="876" r:id="rId10"/>
    <p:sldId id="878" r:id="rId11"/>
    <p:sldId id="877" r:id="rId12"/>
    <p:sldId id="881" r:id="rId13"/>
    <p:sldId id="879" r:id="rId14"/>
    <p:sldId id="918" r:id="rId15"/>
    <p:sldId id="882" r:id="rId16"/>
    <p:sldId id="883" r:id="rId17"/>
    <p:sldId id="885" r:id="rId18"/>
    <p:sldId id="886" r:id="rId19"/>
    <p:sldId id="887" r:id="rId20"/>
    <p:sldId id="888" r:id="rId21"/>
    <p:sldId id="889" r:id="rId22"/>
    <p:sldId id="890" r:id="rId23"/>
    <p:sldId id="919" r:id="rId24"/>
    <p:sldId id="891" r:id="rId25"/>
    <p:sldId id="892" r:id="rId26"/>
    <p:sldId id="893" r:id="rId27"/>
    <p:sldId id="894" r:id="rId28"/>
    <p:sldId id="895" r:id="rId29"/>
    <p:sldId id="896" r:id="rId30"/>
    <p:sldId id="897" r:id="rId31"/>
    <p:sldId id="900" r:id="rId32"/>
    <p:sldId id="901" r:id="rId33"/>
    <p:sldId id="898" r:id="rId34"/>
    <p:sldId id="899" r:id="rId35"/>
    <p:sldId id="904" r:id="rId36"/>
    <p:sldId id="902" r:id="rId37"/>
    <p:sldId id="903" r:id="rId38"/>
    <p:sldId id="905" r:id="rId39"/>
    <p:sldId id="906" r:id="rId40"/>
    <p:sldId id="907" r:id="rId41"/>
    <p:sldId id="91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2A73A-54A5-420E-8570-CAF46F8B367C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69E86-9DBA-4C0E-89A1-4B90643F54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86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2887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3031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15683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9334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7403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5064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965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33057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4230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4279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2028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9278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49221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00901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2084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29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93246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1582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01838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5608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9313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0136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9132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86848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74329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60026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735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39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904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40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1351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41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7559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8977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4153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7590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8396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3749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8C41AB-55FE-4C41-A9D1-3C3A12A4DFF3}" type="slidenum">
              <a:rPr lang="es-ES" altLang="es-ES" smtClean="0"/>
              <a:pPr>
                <a:defRPr/>
              </a:pPr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4842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57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72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55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659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naranja 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/>
        </p:nvSpPr>
        <p:spPr>
          <a:xfrm rot="16200000">
            <a:off x="5001967" y="2995349"/>
            <a:ext cx="649287" cy="8657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es-ES" sz="1800"/>
          </a:p>
        </p:txBody>
      </p:sp>
      <p:grpSp>
        <p:nvGrpSpPr>
          <p:cNvPr id="3" name="66 Grupo"/>
          <p:cNvGrpSpPr>
            <a:grpSpLocks/>
          </p:cNvGrpSpPr>
          <p:nvPr/>
        </p:nvGrpSpPr>
        <p:grpSpPr bwMode="auto">
          <a:xfrm rot="-5400000">
            <a:off x="5160433" y="3285067"/>
            <a:ext cx="431800" cy="287867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800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113998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Título más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9728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altLang="es-ES"/>
              <a:t>Haga clic para modificar el estilo de título del patrón</a:t>
            </a:r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1583499" y="548680"/>
            <a:ext cx="10047719" cy="639762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altLang="es-ES" noProof="0">
                <a:sym typeface="Gill Sans" charset="0"/>
              </a:rPr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85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27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2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98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59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48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81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16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40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5F677A2-4926-4570-A4AF-98242186D388}" type="datetimeFigureOut">
              <a:rPr lang="es-ES" smtClean="0"/>
              <a:t>26/01/2024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7F62B83-D74D-4EF6-9171-89014AC5BD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52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3F520-2509-86C0-C8D7-8CB97A41C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Virtualización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A6A00B-35E3-C91E-0CFF-FED968BC4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5"/>
            <a:ext cx="8767860" cy="489302"/>
          </a:xfrm>
        </p:spPr>
        <p:txBody>
          <a:bodyPr>
            <a:noAutofit/>
          </a:bodyPr>
          <a:lstStyle/>
          <a:p>
            <a:r>
              <a:rPr lang="es-ES" sz="7200" b="1" cap="all" dirty="0">
                <a:latin typeface="+mj-lt"/>
                <a:ea typeface="+mj-ea"/>
                <a:cs typeface="+mj-cs"/>
              </a:rPr>
              <a:t>Contendores</a:t>
            </a:r>
          </a:p>
        </p:txBody>
      </p:sp>
    </p:spTree>
    <p:extLst>
      <p:ext uri="{BB962C8B-B14F-4D97-AF65-F5344CB8AC3E}">
        <p14:creationId xmlns:p14="http://schemas.microsoft.com/office/powerpoint/2010/main" val="408323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¡¡¡Partido time!!!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212DD-2E01-DE43-9590-6A5DD9C03A64}"/>
              </a:ext>
            </a:extLst>
          </p:cNvPr>
          <p:cNvSpPr txBox="1"/>
          <p:nvPr/>
        </p:nvSpPr>
        <p:spPr bwMode="auto">
          <a:xfrm>
            <a:off x="321276" y="667265"/>
            <a:ext cx="7130519" cy="812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https://training.play-with-docker.com/ops-s1-hello/</a:t>
            </a: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5E7083-A93F-405C-8428-6877B7B7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79" y="1189065"/>
            <a:ext cx="3457143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1.5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Docker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Arquitectura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61" y="1747264"/>
            <a:ext cx="7652728" cy="40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1.6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Docker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Network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91F4BE-BC7F-234E-856C-349DA3C0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35" y="832788"/>
            <a:ext cx="5388404" cy="52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8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1.6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Docker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Network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BBD68C-AFB9-6E4D-B827-3EC75556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25" y="836764"/>
            <a:ext cx="5191897" cy="52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¡¡¡Partido time!!!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212DD-2E01-DE43-9590-6A5DD9C03A64}"/>
              </a:ext>
            </a:extLst>
          </p:cNvPr>
          <p:cNvSpPr txBox="1"/>
          <p:nvPr/>
        </p:nvSpPr>
        <p:spPr bwMode="auto">
          <a:xfrm>
            <a:off x="321276" y="667265"/>
            <a:ext cx="7130519" cy="84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https://www.enmilocalfunciona.io/instalando-y-probando-docker-en-windows-10/</a:t>
            </a: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5E7083-A93F-405C-8428-6877B7B7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79" y="1189065"/>
            <a:ext cx="3457143" cy="41619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FBF83B-7FF3-F146-B660-170CBF5FE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678" y="2959076"/>
            <a:ext cx="2451226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CuadroTexto"/>
          <p:cNvSpPr txBox="1">
            <a:spLocks noChangeArrowheads="1"/>
          </p:cNvSpPr>
          <p:nvPr/>
        </p:nvSpPr>
        <p:spPr bwMode="auto">
          <a:xfrm>
            <a:off x="3071820" y="2349510"/>
            <a:ext cx="2160587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s-ES" altLang="es-ES" sz="13000" dirty="0">
                <a:solidFill>
                  <a:schemeClr val="tx2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" name="4 CuadroTexto"/>
          <p:cNvSpPr txBox="1">
            <a:spLocks noChangeArrowheads="1"/>
          </p:cNvSpPr>
          <p:nvPr/>
        </p:nvSpPr>
        <p:spPr bwMode="auto">
          <a:xfrm>
            <a:off x="5787191" y="2888118"/>
            <a:ext cx="43209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/>
            <a:r>
              <a:rPr lang="es-ES" altLang="es-ES" sz="3000" dirty="0">
                <a:solidFill>
                  <a:schemeClr val="tx2"/>
                </a:solidFill>
                <a:latin typeface="Calibri" panose="020F0502020204030204" pitchFamily="34" charset="0"/>
              </a:rPr>
              <a:t>Orquestación de contenedores: </a:t>
            </a:r>
            <a:r>
              <a:rPr lang="es-ES" altLang="es-ES" sz="3000" dirty="0" err="1">
                <a:solidFill>
                  <a:schemeClr val="tx2"/>
                </a:solidFill>
                <a:latin typeface="Calibri" panose="020F0502020204030204" pitchFamily="34" charset="0"/>
              </a:rPr>
              <a:t>Kubernetes</a:t>
            </a:r>
            <a:endParaRPr lang="es-ES" altLang="es-ES" sz="3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0BF74219-7717-EA4D-985E-684F1D725516}"/>
              </a:ext>
            </a:extLst>
          </p:cNvPr>
          <p:cNvSpPr/>
          <p:nvPr/>
        </p:nvSpPr>
        <p:spPr>
          <a:xfrm>
            <a:off x="3647728" y="4293097"/>
            <a:ext cx="4680520" cy="853809"/>
          </a:xfrm>
          <a:prstGeom prst="roundRect">
            <a:avLst>
              <a:gd name="adj" fmla="val 586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ES" sz="1400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D43290-A6A0-1F44-A842-5E68815F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42" y="4365105"/>
            <a:ext cx="788279" cy="702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24829B-341C-8240-9AEE-C77B751BE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375392"/>
            <a:ext cx="1368152" cy="7818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EDEC41-000A-484F-B21D-DD8B0AA71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864638"/>
            <a:ext cx="1922466" cy="1284442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0584473-9ED2-914B-8ABF-9305E13B249A}"/>
              </a:ext>
            </a:extLst>
          </p:cNvPr>
          <p:cNvSpPr/>
          <p:nvPr/>
        </p:nvSpPr>
        <p:spPr>
          <a:xfrm>
            <a:off x="3647728" y="5373216"/>
            <a:ext cx="4680520" cy="216024"/>
          </a:xfrm>
          <a:prstGeom prst="roundRect">
            <a:avLst>
              <a:gd name="adj" fmla="val 5869"/>
            </a:avLst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s-ES" sz="1400" b="1" err="1">
                <a:solidFill>
                  <a:schemeClr val="bg1"/>
                </a:solidFill>
              </a:rPr>
              <a:t>Container</a:t>
            </a:r>
            <a:r>
              <a:rPr lang="es-ES" sz="1400" b="1">
                <a:solidFill>
                  <a:schemeClr val="bg1"/>
                </a:solidFill>
              </a:rPr>
              <a:t> Technology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5195234-DB35-5A48-A8E4-36745FEBDE88}"/>
              </a:ext>
            </a:extLst>
          </p:cNvPr>
          <p:cNvSpPr/>
          <p:nvPr/>
        </p:nvSpPr>
        <p:spPr>
          <a:xfrm>
            <a:off x="3647728" y="2420888"/>
            <a:ext cx="4680520" cy="249433"/>
          </a:xfrm>
          <a:prstGeom prst="roundRect">
            <a:avLst>
              <a:gd name="adj" fmla="val 5869"/>
            </a:avLst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s-ES" sz="1400" b="1" err="1">
                <a:solidFill>
                  <a:schemeClr val="bg1"/>
                </a:solidFill>
              </a:rPr>
              <a:t>Orchestration</a:t>
            </a:r>
            <a:r>
              <a:rPr lang="es-ES" sz="1400" b="1">
                <a:solidFill>
                  <a:schemeClr val="bg1"/>
                </a:solidFill>
              </a:rPr>
              <a:t> &amp; </a:t>
            </a:r>
            <a:r>
              <a:rPr lang="es-ES" sz="1400" b="1" err="1">
                <a:solidFill>
                  <a:schemeClr val="bg1"/>
                </a:solidFill>
              </a:rPr>
              <a:t>Scheduling</a:t>
            </a:r>
            <a:r>
              <a:rPr lang="es-ES" sz="1400" b="1">
                <a:solidFill>
                  <a:schemeClr val="bg1"/>
                </a:solidFill>
              </a:rPr>
              <a:t> Technology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8D6DB6-A747-9240-81CA-842255FD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124745"/>
            <a:ext cx="1368152" cy="7818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04D878-DB56-8F47-B914-5F0B5A662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814338"/>
            <a:ext cx="1173980" cy="1312839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720CF751-F904-1846-BCE6-FF4BABBE4A13}"/>
              </a:ext>
            </a:extLst>
          </p:cNvPr>
          <p:cNvSpPr/>
          <p:nvPr/>
        </p:nvSpPr>
        <p:spPr>
          <a:xfrm>
            <a:off x="3647728" y="1340769"/>
            <a:ext cx="4680520" cy="853809"/>
          </a:xfrm>
          <a:prstGeom prst="roundRect">
            <a:avLst>
              <a:gd name="adj" fmla="val 586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ES" sz="1400" b="1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B8D0FDC-BE91-0544-9516-E0A32AD64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00" y="3094740"/>
            <a:ext cx="638264" cy="8383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53E739-456F-A748-9C33-604FCD742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68" y="1347881"/>
            <a:ext cx="728794" cy="7287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E343360-FFD5-1047-8578-6E962C09C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01" y="1252364"/>
            <a:ext cx="901320" cy="888101"/>
          </a:xfrm>
          <a:prstGeom prst="rect">
            <a:avLst/>
          </a:prstGeom>
        </p:spPr>
      </p:pic>
      <p:pic>
        <p:nvPicPr>
          <p:cNvPr id="14" name="Picture 2" descr="Resultado de imagen de tool brain">
            <a:extLst>
              <a:ext uri="{FF2B5EF4-FFF2-40B4-BE49-F238E27FC236}">
                <a16:creationId xmlns:a16="http://schemas.microsoft.com/office/drawing/2014/main" id="{A0AFBA3F-FD4B-6949-B9DC-FB152AD6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788" y="1916836"/>
            <a:ext cx="866589" cy="86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8C61D39-F008-454D-9AFA-9B3C128B8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53" y="3031292"/>
            <a:ext cx="751406" cy="81618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154951B-B5B9-5B4A-A2A2-57466EB81241}"/>
              </a:ext>
            </a:extLst>
          </p:cNvPr>
          <p:cNvSpPr txBox="1"/>
          <p:nvPr/>
        </p:nvSpPr>
        <p:spPr bwMode="auto">
          <a:xfrm>
            <a:off x="3839303" y="1570424"/>
            <a:ext cx="15482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200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Swarm</a:t>
            </a:r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2019D50-A895-AC4C-BB07-47F295A87EAD}"/>
              </a:ext>
            </a:extLst>
          </p:cNvPr>
          <p:cNvSpPr txBox="1"/>
          <p:nvPr/>
        </p:nvSpPr>
        <p:spPr bwMode="auto">
          <a:xfrm>
            <a:off x="3839303" y="4516131"/>
            <a:ext cx="19238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LXC </a:t>
            </a:r>
            <a:r>
              <a:rPr lang="es-ES" sz="200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</a:t>
            </a:r>
            <a:r>
              <a:rPr lang="es-ES" sz="2000" err="1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Docker</a:t>
            </a:r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838D05F-38B5-EB49-BDF2-AAA62F333240}"/>
              </a:ext>
            </a:extLst>
          </p:cNvPr>
          <p:cNvSpPr txBox="1"/>
          <p:nvPr/>
        </p:nvSpPr>
        <p:spPr bwMode="auto">
          <a:xfrm>
            <a:off x="6946205" y="1259841"/>
            <a:ext cx="15482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sz="200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sz="200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D5A9BD-857F-C144-AFA9-2943D6760E59}"/>
              </a:ext>
            </a:extLst>
          </p:cNvPr>
          <p:cNvSpPr txBox="1">
            <a:spLocks/>
          </p:cNvSpPr>
          <p:nvPr/>
        </p:nvSpPr>
        <p:spPr>
          <a:xfrm>
            <a:off x="1991544" y="308320"/>
            <a:ext cx="8229600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anose="020F0302020204030204" pitchFamily="34" charset="0"/>
                <a:ea typeface="MS PGothic" pitchFamily="34" charset="-128"/>
                <a:cs typeface="Calibri Light" panose="020F03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-128"/>
                <a:cs typeface="Calibri" panose="020F0502020204030204" pitchFamily="34" charset="0"/>
              </a:rPr>
              <a:t>Ecosistema</a:t>
            </a:r>
          </a:p>
        </p:txBody>
      </p:sp>
    </p:spTree>
    <p:extLst>
      <p:ext uri="{BB962C8B-B14F-4D97-AF65-F5344CB8AC3E}">
        <p14:creationId xmlns:p14="http://schemas.microsoft.com/office/powerpoint/2010/main" val="382400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2.1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Kubernetes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¿Qué es?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3"/>
            <a:ext cx="8722026" cy="978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Tecnología open-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source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para despliegue automático, escalado and gestión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cluster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contenedores y aplicaciones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containerizadas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Desarrollado por Google como su propio mecanismo de gestión de aplicaciones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containerizadas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 Funciona con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como único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runtime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contenedores (de momento…).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Es una tecnología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tremendamente compleja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que incluye multitud de funcionalidades.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4CC37A-1938-C14A-AB80-5F15966D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91" y="3556103"/>
            <a:ext cx="4714533" cy="23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2.2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Kubernetes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Jerarquía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3"/>
            <a:ext cx="8722026" cy="1061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unidad mínima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puede corresponder a uno o varios contenedores.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Servicio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agrupación lógica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que desempeñan una funcionalidad común.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Replication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controller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asegura que hay un número específico de réplicas corriendo.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Deployment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declaración de puesta en marcha de los objetos en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Namespace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o proyecto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forma de dividir los recursos del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cluster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entre múltiples usuarios. Similar al concepto “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tenant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”.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3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2.3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Kubernetes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Servicios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6556CD-FB38-1141-BA39-46927600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1087617"/>
            <a:ext cx="4430713" cy="4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2 CuadroTexto"/>
          <p:cNvSpPr txBox="1">
            <a:spLocks noChangeArrowheads="1"/>
          </p:cNvSpPr>
          <p:nvPr/>
        </p:nvSpPr>
        <p:spPr bwMode="auto">
          <a:xfrm>
            <a:off x="2021496" y="423763"/>
            <a:ext cx="5256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s-ES" altLang="es-ES" sz="36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Agenda</a:t>
            </a:r>
          </a:p>
        </p:txBody>
      </p:sp>
      <p:sp>
        <p:nvSpPr>
          <p:cNvPr id="15363" name="13 CuadroTexto"/>
          <p:cNvSpPr txBox="1">
            <a:spLocks noChangeArrowheads="1"/>
          </p:cNvSpPr>
          <p:nvPr/>
        </p:nvSpPr>
        <p:spPr bwMode="auto">
          <a:xfrm>
            <a:off x="2120483" y="1196752"/>
            <a:ext cx="6774988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s-ES" altLang="es-ES" sz="2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01. Introducción a los contenedores y a la tecnología </a:t>
            </a:r>
            <a:r>
              <a:rPr lang="es-ES" altLang="es-ES" sz="20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altLang="es-ES" sz="2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02. Orquestación de contenedores: </a:t>
            </a:r>
            <a:r>
              <a:rPr lang="es-ES" altLang="es-ES" sz="20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altLang="es-ES" sz="2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03. Tecnología OpenShift</a:t>
            </a:r>
            <a:endParaRPr lang="es-ES" altLang="es-ES" sz="1400" dirty="0">
              <a:solidFill>
                <a:srgbClr val="003144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14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14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1400" dirty="0">
              <a:solidFill>
                <a:srgbClr val="003144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1800" dirty="0">
              <a:solidFill>
                <a:srgbClr val="003144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altLang="es-E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1617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ea typeface="ヒラギノ角ゴ ProN W3" charset="-128"/>
                <a:sym typeface="Gill Sans" charset="0"/>
              </a:rPr>
              <a:t>2.3 </a:t>
            </a:r>
            <a:r>
              <a:rPr lang="es-ES" sz="3000" dirty="0" err="1">
                <a:ea typeface="ヒラギノ角ゴ ProN W3" charset="-128"/>
                <a:sym typeface="Gill Sans" charset="0"/>
              </a:rPr>
              <a:t>Kubernetes</a:t>
            </a:r>
            <a:r>
              <a:rPr lang="es-ES" sz="3000" dirty="0">
                <a:ea typeface="ヒラギノ角ゴ ProN W3" charset="-128"/>
                <a:sym typeface="Gill Sans" charset="0"/>
              </a:rPr>
              <a:t>: Arquitectura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7FDC0-91BF-604D-B805-6CAF02D4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009650"/>
            <a:ext cx="6996113" cy="51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5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2.4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Kubernetes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Beneficios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E2A700-8B58-A14B-8F2E-9BAA47E0CBC2}"/>
              </a:ext>
            </a:extLst>
          </p:cNvPr>
          <p:cNvSpPr txBox="1"/>
          <p:nvPr/>
        </p:nvSpPr>
        <p:spPr bwMode="auto">
          <a:xfrm>
            <a:off x="1776121" y="1007163"/>
            <a:ext cx="8722026" cy="923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Capacidad orquestación de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cluster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contenedores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Acelera los despliegues en producción, integrado con modelo DevOps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Abstracción de la infraestructura: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Baremetal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? Virtual? AWS?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Azure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8460E2-0772-D042-A57B-00483EAD7AF6}"/>
              </a:ext>
            </a:extLst>
          </p:cNvPr>
          <p:cNvSpPr txBox="1">
            <a:spLocks/>
          </p:cNvSpPr>
          <p:nvPr/>
        </p:nvSpPr>
        <p:spPr>
          <a:xfrm>
            <a:off x="1776121" y="4046907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kern="120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</a:rPr>
              <a:t>…recordemos que estamos en un entorno empresarial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…¿es suficiente con esto?</a:t>
            </a:r>
          </a:p>
        </p:txBody>
      </p:sp>
    </p:spTree>
    <p:extLst>
      <p:ext uri="{BB962C8B-B14F-4D97-AF65-F5344CB8AC3E}">
        <p14:creationId xmlns:p14="http://schemas.microsoft.com/office/powerpoint/2010/main" val="411646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7413" y="1520788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…¿qué hay de?...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1895B2B-C5D0-41F9-ACE9-E1DF3F112A71}"/>
              </a:ext>
            </a:extLst>
          </p:cNvPr>
          <p:cNvSpPr txBox="1">
            <a:spLocks/>
          </p:cNvSpPr>
          <p:nvPr/>
        </p:nvSpPr>
        <p:spPr>
          <a:xfrm>
            <a:off x="2169024" y="389680"/>
            <a:ext cx="8229600" cy="19471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kern="120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</a:rPr>
              <a:t>…recordemos que estamos en un entorno empresaria 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¿es suficiente con esto?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EAE71C-63D9-AF20-F77A-1513401DB2AC}"/>
              </a:ext>
            </a:extLst>
          </p:cNvPr>
          <p:cNvSpPr txBox="1"/>
          <p:nvPr/>
        </p:nvSpPr>
        <p:spPr>
          <a:xfrm>
            <a:off x="4605867" y="2197891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Multitenancy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Registry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integrado?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WebUI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Monitorización?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Logging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Integración herramientas CI/CD?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Integración con LDAP?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Exposición de aplicaciones?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Soporte?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Actualizaciones?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99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¡¡¡Partido time!!!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212DD-2E01-DE43-9590-6A5DD9C03A64}"/>
              </a:ext>
            </a:extLst>
          </p:cNvPr>
          <p:cNvSpPr txBox="1"/>
          <p:nvPr/>
        </p:nvSpPr>
        <p:spPr bwMode="auto">
          <a:xfrm>
            <a:off x="378941" y="1754659"/>
            <a:ext cx="53332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https://training.play-with-docker.com/ops-s1-hello/</a:t>
            </a: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FC97E6-0AF2-4BFD-8BC2-BB733C0D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24" y="1177776"/>
            <a:ext cx="3457143" cy="41619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B35A77-9577-0039-D9B1-6C7236D5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49" y="2354823"/>
            <a:ext cx="2514729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C157E2-0C2A-EF42-9BD6-66803125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43" y="314326"/>
            <a:ext cx="476052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1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CuadroTexto"/>
          <p:cNvSpPr txBox="1">
            <a:spLocks noChangeArrowheads="1"/>
          </p:cNvSpPr>
          <p:nvPr/>
        </p:nvSpPr>
        <p:spPr bwMode="auto">
          <a:xfrm>
            <a:off x="3071820" y="2349510"/>
            <a:ext cx="2160587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s-ES" altLang="es-ES" sz="13000" dirty="0">
                <a:solidFill>
                  <a:schemeClr val="tx2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" name="4 CuadroTexto"/>
          <p:cNvSpPr txBox="1">
            <a:spLocks noChangeArrowheads="1"/>
          </p:cNvSpPr>
          <p:nvPr/>
        </p:nvSpPr>
        <p:spPr bwMode="auto">
          <a:xfrm>
            <a:off x="5358566" y="3118950"/>
            <a:ext cx="43209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/>
            <a:r>
              <a:rPr lang="es-ES" altLang="es-ES" sz="3000" dirty="0">
                <a:solidFill>
                  <a:schemeClr val="tx2"/>
                </a:solidFill>
                <a:latin typeface="Calibri" panose="020F0502020204030204" pitchFamily="34" charset="0"/>
              </a:rPr>
              <a:t>Tecnología OpenShift</a:t>
            </a:r>
          </a:p>
        </p:txBody>
      </p:sp>
    </p:spTree>
    <p:extLst>
      <p:ext uri="{BB962C8B-B14F-4D97-AF65-F5344CB8AC3E}">
        <p14:creationId xmlns:p14="http://schemas.microsoft.com/office/powerpoint/2010/main" val="9883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3.1 OpenShift: ¿qué es?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2"/>
            <a:ext cx="8722026" cy="84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OpenShift Container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Platform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(OCP) es un producto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PaaS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RedHat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orientada al mundo de los contenedores. Puede verse como un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soportado a nivel empresarial junto con otras funcionalidades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Herramienta orientada totalmente al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desarrollador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Resultado de imagen de openshift docker">
            <a:extLst>
              <a:ext uri="{FF2B5EF4-FFF2-40B4-BE49-F238E27FC236}">
                <a16:creationId xmlns:a16="http://schemas.microsoft.com/office/drawing/2014/main" id="{768B33CA-B5BE-BA40-9410-F7F9E195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39" y="2380206"/>
            <a:ext cx="4109446" cy="24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52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3.2 OpenShift: Funcionalidades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45331" y="884085"/>
            <a:ext cx="8722026" cy="1228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Orientado al mundo de la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automatización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instalación basada en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Ansible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Networking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Aislamiento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mulitenant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SDN interna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vs SDN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providers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(VMWARE NSX,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Nuage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Flannel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etc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Exposición servicios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via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HTTP/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HTTPs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Modelo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integración continua (CI/CD)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S2i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Integración herramientas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DevOps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Jenkins,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Git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Nexus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Web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Métricas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Integradas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Registry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Seguridad: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RBAC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Integración LDAP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SO 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Catálogo de imágenes oficiales y soportadas</a:t>
            </a:r>
          </a:p>
          <a:p>
            <a:pPr lvl="1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3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3.3 OpenShift: Arquitectura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3"/>
            <a:ext cx="87220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Distinguimos 3 tipos de nodos: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Master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nodes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(plano de control)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Infrastructure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nodes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(plano de control)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Worker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node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(contenedores de aplicaciones)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B96391-5B91-2746-9ECF-FDBC5D43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3002880"/>
            <a:ext cx="977900" cy="2946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C27040-54F2-0543-AE61-1765AF3CD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34" y="3002880"/>
            <a:ext cx="2971800" cy="248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DC585B-9FFC-284D-A503-6E01E74D1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015" y="3002880"/>
            <a:ext cx="1181100" cy="1346200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04FDD8A-EC98-174D-84FC-074DD313D15D}"/>
              </a:ext>
            </a:extLst>
          </p:cNvPr>
          <p:cNvSpPr/>
          <p:nvPr/>
        </p:nvSpPr>
        <p:spPr>
          <a:xfrm>
            <a:off x="2338387" y="2387771"/>
            <a:ext cx="2685256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Plano de control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480EC792-D4F1-434C-A012-F463B0C966D9}"/>
              </a:ext>
            </a:extLst>
          </p:cNvPr>
          <p:cNvSpPr/>
          <p:nvPr/>
        </p:nvSpPr>
        <p:spPr>
          <a:xfrm>
            <a:off x="6174439" y="2378343"/>
            <a:ext cx="2934495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Nodos de aplicación</a:t>
            </a:r>
          </a:p>
        </p:txBody>
      </p:sp>
    </p:spTree>
    <p:extLst>
      <p:ext uri="{BB962C8B-B14F-4D97-AF65-F5344CB8AC3E}">
        <p14:creationId xmlns:p14="http://schemas.microsoft.com/office/powerpoint/2010/main" val="3161504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3.3 OpenShift: Arquitectura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11F2E3-E5C9-C54E-A340-E6FFC6A0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44" y="835744"/>
            <a:ext cx="8610600" cy="56896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38118E8-4952-9746-96F8-EFC627C877D9}"/>
              </a:ext>
            </a:extLst>
          </p:cNvPr>
          <p:cNvSpPr/>
          <p:nvPr/>
        </p:nvSpPr>
        <p:spPr>
          <a:xfrm>
            <a:off x="3067050" y="1070693"/>
            <a:ext cx="1085850" cy="2580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/>
              <a:t>GUI/API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CE9AA137-936A-3A46-91CE-E356C99F6EB4}"/>
              </a:ext>
            </a:extLst>
          </p:cNvPr>
          <p:cNvSpPr/>
          <p:nvPr/>
        </p:nvSpPr>
        <p:spPr>
          <a:xfrm>
            <a:off x="6891337" y="1070693"/>
            <a:ext cx="1034560" cy="2580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 err="1"/>
              <a:t>Exp</a:t>
            </a:r>
            <a:r>
              <a:rPr lang="es-ES_tradnl" sz="1500" b="1" dirty="0"/>
              <a:t>. App</a:t>
            </a:r>
          </a:p>
        </p:txBody>
      </p:sp>
    </p:spTree>
    <p:extLst>
      <p:ext uri="{BB962C8B-B14F-4D97-AF65-F5344CB8AC3E}">
        <p14:creationId xmlns:p14="http://schemas.microsoft.com/office/powerpoint/2010/main" val="270199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CuadroTexto"/>
          <p:cNvSpPr txBox="1">
            <a:spLocks noChangeArrowheads="1"/>
          </p:cNvSpPr>
          <p:nvPr/>
        </p:nvSpPr>
        <p:spPr bwMode="auto">
          <a:xfrm>
            <a:off x="3071820" y="2349510"/>
            <a:ext cx="2160587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s-ES" altLang="es-ES" sz="13000">
                <a:solidFill>
                  <a:schemeClr val="tx2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" name="4 CuadroTexto"/>
          <p:cNvSpPr txBox="1">
            <a:spLocks noChangeArrowheads="1"/>
          </p:cNvSpPr>
          <p:nvPr/>
        </p:nvSpPr>
        <p:spPr bwMode="auto">
          <a:xfrm>
            <a:off x="4724509" y="2888118"/>
            <a:ext cx="43209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/>
            <a:r>
              <a:rPr lang="es-ES" altLang="es-ES" sz="3000" dirty="0">
                <a:solidFill>
                  <a:schemeClr val="tx2"/>
                </a:solidFill>
                <a:latin typeface="Calibri" panose="020F0502020204030204" pitchFamily="34" charset="0"/>
              </a:rPr>
              <a:t>Contenedores y Tecnología </a:t>
            </a:r>
            <a:r>
              <a:rPr lang="es-ES" altLang="es-ES" sz="3000" dirty="0" err="1">
                <a:solidFill>
                  <a:schemeClr val="tx2"/>
                </a:solidFill>
                <a:latin typeface="Calibri" panose="020F0502020204030204" pitchFamily="34" charset="0"/>
              </a:rPr>
              <a:t>Docker</a:t>
            </a:r>
            <a:endParaRPr lang="es-ES" altLang="es-ES" sz="3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6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3.4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Networking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2"/>
            <a:ext cx="87220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/OpenShift brinda su propia SDN auto gestionada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OVS plugin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Túneles VXLAN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4F825A6-E5B0-3A4A-9CE1-C4680291F340}"/>
              </a:ext>
            </a:extLst>
          </p:cNvPr>
          <p:cNvSpPr/>
          <p:nvPr/>
        </p:nvSpPr>
        <p:spPr>
          <a:xfrm>
            <a:off x="2169024" y="2438579"/>
            <a:ext cx="2685256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Mismo Host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5EF3B7-2A8D-6B46-B561-2C16614B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48" y="1930493"/>
            <a:ext cx="4199013" cy="1447605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F2D45C86-580A-7844-BA48-FC603C0F1E6E}"/>
              </a:ext>
            </a:extLst>
          </p:cNvPr>
          <p:cNvSpPr/>
          <p:nvPr/>
        </p:nvSpPr>
        <p:spPr>
          <a:xfrm>
            <a:off x="2169024" y="4973208"/>
            <a:ext cx="2685256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Diferente host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BE1513F-3651-2745-97A3-0801EECE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248" y="4194001"/>
            <a:ext cx="4253711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04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3.4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Networking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3CD94B-4292-BE4D-B311-85DFCC14BCFD}"/>
              </a:ext>
            </a:extLst>
          </p:cNvPr>
          <p:cNvSpPr txBox="1"/>
          <p:nvPr/>
        </p:nvSpPr>
        <p:spPr bwMode="auto">
          <a:xfrm>
            <a:off x="1745331" y="956393"/>
            <a:ext cx="87220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OpenShift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brinda su propia SDN auto gestionada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OVS plugin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Túneles VXLAN</a:t>
            </a:r>
          </a:p>
          <a:p>
            <a:pPr lvl="1" algn="l"/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30A91-9EA1-D240-96EE-CA63365B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42" y="1951889"/>
            <a:ext cx="5202422" cy="42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4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3.4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Networking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3CD94B-4292-BE4D-B311-85DFCC14BCFD}"/>
              </a:ext>
            </a:extLst>
          </p:cNvPr>
          <p:cNvSpPr txBox="1"/>
          <p:nvPr/>
        </p:nvSpPr>
        <p:spPr bwMode="auto">
          <a:xfrm>
            <a:off x="1776121" y="1007162"/>
            <a:ext cx="87220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Exposición de servicios HTTP/HTTPS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Ejemplo de exposición de servicio: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myapp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B2CE84-B7F7-244D-A9D6-07B3F33D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84" y="1628775"/>
            <a:ext cx="7200900" cy="4735358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58FECB7-68F3-9A4C-B206-AA45700E9265}"/>
              </a:ext>
            </a:extLst>
          </p:cNvPr>
          <p:cNvSpPr/>
          <p:nvPr/>
        </p:nvSpPr>
        <p:spPr>
          <a:xfrm>
            <a:off x="4010026" y="3204030"/>
            <a:ext cx="1523999" cy="2616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 err="1"/>
              <a:t>Route</a:t>
            </a:r>
            <a:endParaRPr lang="es-ES_tradnl" sz="1500" b="1" dirty="0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1E4C7218-680C-A449-9D4B-4C64220FF613}"/>
              </a:ext>
            </a:extLst>
          </p:cNvPr>
          <p:cNvSpPr/>
          <p:nvPr/>
        </p:nvSpPr>
        <p:spPr>
          <a:xfrm>
            <a:off x="7814478" y="1099979"/>
            <a:ext cx="2019300" cy="3231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/>
              <a:t>VIP: *.</a:t>
            </a:r>
            <a:r>
              <a:rPr lang="es-ES_tradnl" sz="1500" b="1" dirty="0" err="1"/>
              <a:t>example.com</a:t>
            </a:r>
            <a:endParaRPr lang="es-ES_tradnl" sz="1500" b="1" dirty="0"/>
          </a:p>
        </p:txBody>
      </p:sp>
    </p:spTree>
    <p:extLst>
      <p:ext uri="{BB962C8B-B14F-4D97-AF65-F5344CB8AC3E}">
        <p14:creationId xmlns:p14="http://schemas.microsoft.com/office/powerpoint/2010/main" val="606521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3.4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Networking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2"/>
            <a:ext cx="87220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lvl="1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OpenShift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es una plataforma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multitenant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Recordatorio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tenant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==Proyecto/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Namespace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Existen 3 modelos de asilamiento: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8D7E783D-CC21-7E4E-9D11-73B69D7794D3}"/>
              </a:ext>
            </a:extLst>
          </p:cNvPr>
          <p:cNvSpPr/>
          <p:nvPr/>
        </p:nvSpPr>
        <p:spPr>
          <a:xfrm>
            <a:off x="1999171" y="2750713"/>
            <a:ext cx="2047056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/>
              <a:t>Flat </a:t>
            </a:r>
            <a:r>
              <a:rPr lang="es-ES_tradnl" sz="1500" b="1" dirty="0" err="1"/>
              <a:t>network</a:t>
            </a:r>
            <a:endParaRPr lang="es-ES_tradnl" sz="15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00ED92-FB8A-0845-8968-B77DEC32F8D1}"/>
              </a:ext>
            </a:extLst>
          </p:cNvPr>
          <p:cNvSpPr txBox="1"/>
          <p:nvPr/>
        </p:nvSpPr>
        <p:spPr bwMode="auto">
          <a:xfrm>
            <a:off x="1821691" y="3345320"/>
            <a:ext cx="268525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Todos los </a:t>
            </a:r>
            <a:r>
              <a:rPr lang="es-ES" altLang="es-ES" sz="15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pueden comunicarse independientemente del proyecto</a:t>
            </a:r>
            <a:r>
              <a:rPr lang="es-ES" altLang="es-ES" sz="14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s-ES" altLang="es-E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E3695A32-238A-4F47-8E25-C4D91A322850}"/>
              </a:ext>
            </a:extLst>
          </p:cNvPr>
          <p:cNvSpPr/>
          <p:nvPr/>
        </p:nvSpPr>
        <p:spPr>
          <a:xfrm>
            <a:off x="4776712" y="2764110"/>
            <a:ext cx="2090537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 err="1"/>
              <a:t>Multi-tenant</a:t>
            </a:r>
            <a:r>
              <a:rPr lang="es-ES_tradnl" sz="1500" b="1" dirty="0"/>
              <a:t> </a:t>
            </a:r>
            <a:r>
              <a:rPr lang="es-ES_tradnl" sz="1500" b="1" dirty="0" err="1"/>
              <a:t>network</a:t>
            </a:r>
            <a:endParaRPr lang="es-ES_tradnl" sz="15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AA0740-0447-F54C-9D4F-5D9A911125EB}"/>
              </a:ext>
            </a:extLst>
          </p:cNvPr>
          <p:cNvSpPr txBox="1"/>
          <p:nvPr/>
        </p:nvSpPr>
        <p:spPr bwMode="auto">
          <a:xfrm>
            <a:off x="4519536" y="3345320"/>
            <a:ext cx="2970388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Aislamiento de </a:t>
            </a:r>
            <a:r>
              <a:rPr lang="es-ES" altLang="es-ES" sz="15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a nivel de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No hay comunicación a través de la SDN interna entre </a:t>
            </a:r>
            <a:r>
              <a:rPr lang="es-ES" altLang="es-ES" sz="15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distintos proyectos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869EA93F-0C3F-A040-ACD9-0ABD4B4D172D}"/>
              </a:ext>
            </a:extLst>
          </p:cNvPr>
          <p:cNvSpPr/>
          <p:nvPr/>
        </p:nvSpPr>
        <p:spPr>
          <a:xfrm>
            <a:off x="7784935" y="2764110"/>
            <a:ext cx="2090537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/>
              <a:t>Network </a:t>
            </a:r>
            <a:r>
              <a:rPr lang="es-ES_tradnl" sz="1500" b="1" dirty="0" err="1"/>
              <a:t>Policy</a:t>
            </a:r>
            <a:endParaRPr lang="es-ES_tradnl" sz="15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DACD9CA-66A0-BB4D-8C06-2E9DD56145E3}"/>
              </a:ext>
            </a:extLst>
          </p:cNvPr>
          <p:cNvSpPr txBox="1"/>
          <p:nvPr/>
        </p:nvSpPr>
        <p:spPr bwMode="auto">
          <a:xfrm>
            <a:off x="7527759" y="3345320"/>
            <a:ext cx="2970388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Políticas de comunicación granulares entre los </a:t>
            </a:r>
            <a:r>
              <a:rPr lang="es-ES" altLang="es-ES" sz="15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distintos proyectos.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sz="15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Es posible habilitar la comunicación a nivel de puerto.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59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3.4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Networking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5CFA981E-EA7F-5D41-B044-CEB1974B7922}"/>
              </a:ext>
            </a:extLst>
          </p:cNvPr>
          <p:cNvSpPr/>
          <p:nvPr/>
        </p:nvSpPr>
        <p:spPr>
          <a:xfrm>
            <a:off x="2169025" y="1861146"/>
            <a:ext cx="2090537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 err="1"/>
              <a:t>Multi-tenant</a:t>
            </a:r>
            <a:r>
              <a:rPr lang="es-ES_tradnl" sz="1500" b="1" dirty="0"/>
              <a:t> </a:t>
            </a:r>
            <a:r>
              <a:rPr lang="es-ES_tradnl" sz="1500" b="1" dirty="0" err="1"/>
              <a:t>network</a:t>
            </a:r>
            <a:endParaRPr lang="es-ES_tradnl" sz="1500" b="1" dirty="0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4627363C-CF36-6847-86B8-07D58554F8B7}"/>
              </a:ext>
            </a:extLst>
          </p:cNvPr>
          <p:cNvSpPr/>
          <p:nvPr/>
        </p:nvSpPr>
        <p:spPr>
          <a:xfrm>
            <a:off x="2169025" y="4453940"/>
            <a:ext cx="2090537" cy="3937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500" b="1" dirty="0"/>
              <a:t>Network </a:t>
            </a:r>
            <a:r>
              <a:rPr lang="es-ES_tradnl" sz="1500" b="1" dirty="0" err="1"/>
              <a:t>Policy</a:t>
            </a:r>
            <a:endParaRPr lang="es-ES_tradnl" sz="15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714CB8-0D09-DD49-B039-466A2352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88" y="3553348"/>
            <a:ext cx="5549900" cy="23959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A2DAB3-CFB5-304C-A52D-B70F72856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88" y="1203325"/>
            <a:ext cx="2413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91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3.5 OpenShift: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Persistent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 Storage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45DC66-7504-A548-868D-4F7B0BF38512}"/>
              </a:ext>
            </a:extLst>
          </p:cNvPr>
          <p:cNvSpPr/>
          <p:nvPr/>
        </p:nvSpPr>
        <p:spPr>
          <a:xfrm>
            <a:off x="5138058" y="2728686"/>
            <a:ext cx="96828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866810C-4E2D-C244-AB77-3552DF99F7E0}"/>
              </a:ext>
            </a:extLst>
          </p:cNvPr>
          <p:cNvSpPr/>
          <p:nvPr/>
        </p:nvSpPr>
        <p:spPr>
          <a:xfrm>
            <a:off x="5892800" y="2888344"/>
            <a:ext cx="711200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3CD94B-4292-BE4D-B311-85DFCC14BCFD}"/>
              </a:ext>
            </a:extLst>
          </p:cNvPr>
          <p:cNvSpPr txBox="1"/>
          <p:nvPr/>
        </p:nvSpPr>
        <p:spPr bwMode="auto">
          <a:xfrm>
            <a:off x="1682350" y="1190678"/>
            <a:ext cx="76648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pods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demandan almacenamiento persistente a través de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PVCs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Provisión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dinámica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o manual en forma de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PVs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Se pueden aplicar distintas políticas de almacenamiento, objeto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StorageClass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74BAA7-9F7F-3544-BC3C-EA53D5C8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2209800"/>
            <a:ext cx="5461000" cy="2438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01F4AC-D5DB-B045-A832-FE15FB6FD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035" y="5023994"/>
            <a:ext cx="5481619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3.6 OpenShift: Métricas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3CD94B-4292-BE4D-B311-85DFCC14BCFD}"/>
              </a:ext>
            </a:extLst>
          </p:cNvPr>
          <p:cNvSpPr txBox="1"/>
          <p:nvPr/>
        </p:nvSpPr>
        <p:spPr bwMode="auto">
          <a:xfrm>
            <a:off x="1745331" y="1049646"/>
            <a:ext cx="872202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Versión OCP 3.9 (desplegada en Telefónica España):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Hawkular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Versiones posteriores OCP 3.10: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Prometheus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Definición umbrales de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autoescalado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(CPU, RAM)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delimitación de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quotas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47AC3-216B-9D40-B717-EF5C8692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76" y="1513491"/>
            <a:ext cx="1099748" cy="10997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308C42-F4AF-A449-9BCF-1BACF3087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3991704"/>
            <a:ext cx="3888626" cy="195757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386689-0ECE-4543-8DD9-4919596B5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750" y="3582964"/>
            <a:ext cx="3253874" cy="265434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9421085-D1B5-D049-A40C-A612C73E5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653" y="1567073"/>
            <a:ext cx="1627187" cy="9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2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D806B1F-1717-6349-875D-6AF830C3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01" y="2078917"/>
            <a:ext cx="4867955" cy="28614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3.7 OpenShift: Gestión de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logs</a:t>
            </a:r>
            <a:endParaRPr lang="es-ES" sz="3000" dirty="0">
              <a:solidFill>
                <a:schemeClr val="accent2">
                  <a:lumMod val="75000"/>
                </a:schemeClr>
              </a:solidFill>
              <a:ea typeface="ヒラギノ角ゴ ProN W3" charset="-128"/>
              <a:sym typeface="Gill Sans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45DC66-7504-A548-868D-4F7B0BF38512}"/>
              </a:ext>
            </a:extLst>
          </p:cNvPr>
          <p:cNvSpPr/>
          <p:nvPr/>
        </p:nvSpPr>
        <p:spPr>
          <a:xfrm>
            <a:off x="5138058" y="2728686"/>
            <a:ext cx="96828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866810C-4E2D-C244-AB77-3552DF99F7E0}"/>
              </a:ext>
            </a:extLst>
          </p:cNvPr>
          <p:cNvSpPr/>
          <p:nvPr/>
        </p:nvSpPr>
        <p:spPr>
          <a:xfrm>
            <a:off x="5892800" y="2888344"/>
            <a:ext cx="711200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3CD94B-4292-BE4D-B311-85DFCC14BCFD}"/>
              </a:ext>
            </a:extLst>
          </p:cNvPr>
          <p:cNvSpPr txBox="1"/>
          <p:nvPr/>
        </p:nvSpPr>
        <p:spPr bwMode="auto">
          <a:xfrm>
            <a:off x="1634447" y="1297525"/>
            <a:ext cx="508516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OCP incluye un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stack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EFK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para la gestión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 plataforma y aplicaciones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Elasticsearch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motor de búsqueda y analítica para almacenar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logs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Fluentd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recolección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y lo envía a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ElasticSearch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Kibana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visualizador web para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ElasticSearch</a:t>
            </a:r>
            <a:endParaRPr lang="es-ES" alt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1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Envío de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logs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a componentes externos (ELK,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Splunk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923424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3.8 OpenShift: S2i y CI/CD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45DC66-7504-A548-868D-4F7B0BF38512}"/>
              </a:ext>
            </a:extLst>
          </p:cNvPr>
          <p:cNvSpPr/>
          <p:nvPr/>
        </p:nvSpPr>
        <p:spPr>
          <a:xfrm>
            <a:off x="5138058" y="2728686"/>
            <a:ext cx="96828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866810C-4E2D-C244-AB77-3552DF99F7E0}"/>
              </a:ext>
            </a:extLst>
          </p:cNvPr>
          <p:cNvSpPr/>
          <p:nvPr/>
        </p:nvSpPr>
        <p:spPr>
          <a:xfrm>
            <a:off x="5892800" y="2888344"/>
            <a:ext cx="711200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6E5F10-01E5-F543-B6A2-4FA8117BB79C}"/>
              </a:ext>
            </a:extLst>
          </p:cNvPr>
          <p:cNvSpPr txBox="1"/>
          <p:nvPr/>
        </p:nvSpPr>
        <p:spPr bwMode="auto">
          <a:xfrm>
            <a:off x="1776121" y="1007162"/>
            <a:ext cx="87220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S2i: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source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to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image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(Imagen base + Código o Binarios de la aplicación)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3C0688-6FAA-1A4C-9CCA-6320ECE7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51" y="1572868"/>
            <a:ext cx="6231899" cy="278583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A999B29-9AAA-2F49-9CE6-D77DF3F138DB}"/>
              </a:ext>
            </a:extLst>
          </p:cNvPr>
          <p:cNvSpPr/>
          <p:nvPr/>
        </p:nvSpPr>
        <p:spPr>
          <a:xfrm>
            <a:off x="1776121" y="4518362"/>
            <a:ext cx="88918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Modelo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DevOps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Lanzar un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build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cada vez que hay un nuevo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commit</a:t>
            </a: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Movimiento entre entornos desde una imagen construida en preproducción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Optimización del tiempo de puesta en producción</a:t>
            </a:r>
          </a:p>
        </p:txBody>
      </p:sp>
    </p:spTree>
    <p:extLst>
      <p:ext uri="{BB962C8B-B14F-4D97-AF65-F5344CB8AC3E}">
        <p14:creationId xmlns:p14="http://schemas.microsoft.com/office/powerpoint/2010/main" val="3467071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3.9 OpenShift: Catálogo de Productos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45DC66-7504-A548-868D-4F7B0BF38512}"/>
              </a:ext>
            </a:extLst>
          </p:cNvPr>
          <p:cNvSpPr/>
          <p:nvPr/>
        </p:nvSpPr>
        <p:spPr>
          <a:xfrm>
            <a:off x="5138058" y="2728686"/>
            <a:ext cx="96828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866810C-4E2D-C244-AB77-3552DF99F7E0}"/>
              </a:ext>
            </a:extLst>
          </p:cNvPr>
          <p:cNvSpPr/>
          <p:nvPr/>
        </p:nvSpPr>
        <p:spPr>
          <a:xfrm>
            <a:off x="5892800" y="2888344"/>
            <a:ext cx="711200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6E5F10-01E5-F543-B6A2-4FA8117BB79C}"/>
              </a:ext>
            </a:extLst>
          </p:cNvPr>
          <p:cNvSpPr txBox="1"/>
          <p:nvPr/>
        </p:nvSpPr>
        <p:spPr bwMode="auto">
          <a:xfrm>
            <a:off x="1776121" y="1007162"/>
            <a:ext cx="872202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Productos soportados por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RedHat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dentro de OpenShift (con su correspondiente modelo de suscripción).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Pueden existir sinergias en el modelo de suscripción al estar desplegado sobre OCP.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035F86-21CF-8A40-98B2-C74AF805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88" y="2125287"/>
            <a:ext cx="6686185" cy="4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8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3000" dirty="0">
                <a:ea typeface="ヒラギノ角ゴ ProN W3" charset="-128"/>
                <a:sym typeface="Gill Sans" charset="0"/>
              </a:rPr>
              <a:t>1.1 El reto tecnológico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888019" y="1073642"/>
            <a:ext cx="864096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Proliferación de diversidad de stacks, aumento de la complejidad de integración. Cada uno con sus propias necesidades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DevOps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“Créalo una vez y ejecútalo donde quieras”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SysOps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“Configúralo una vez y ejecútalo donde quieras”</a:t>
            </a: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51" y="2970280"/>
            <a:ext cx="7434859" cy="341104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483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¡¡¡Partido time!!!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D212DD-2E01-DE43-9590-6A5DD9C03A64}"/>
              </a:ext>
            </a:extLst>
          </p:cNvPr>
          <p:cNvSpPr txBox="1"/>
          <p:nvPr/>
        </p:nvSpPr>
        <p:spPr bwMode="auto">
          <a:xfrm>
            <a:off x="378941" y="1754659"/>
            <a:ext cx="53332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https://training.play-with-docker.com/ops-stage2/</a:t>
            </a: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FC97E6-0AF2-4BFD-8BC2-BB733C0D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24" y="1177776"/>
            <a:ext cx="3457143" cy="41619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87285C-79B3-7BCB-4B92-193659F2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21" y="2601171"/>
            <a:ext cx="2527430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6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026980-E877-421E-9697-0D2605549C84}"/>
              </a:ext>
            </a:extLst>
          </p:cNvPr>
          <p:cNvSpPr txBox="1">
            <a:spLocks/>
          </p:cNvSpPr>
          <p:nvPr/>
        </p:nvSpPr>
        <p:spPr>
          <a:xfrm>
            <a:off x="1991544" y="308320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s-ES" sz="3000" kern="0" dirty="0">
                <a:ea typeface="ヒラギノ角ゴ ProN W3" charset="-128"/>
              </a:rPr>
              <a:t>Antes de acabar…</a:t>
            </a:r>
            <a:endParaRPr lang="es-ES" sz="3000" dirty="0">
              <a:ea typeface="ヒラギノ角ゴ ProN W3" charset="-128"/>
              <a:sym typeface="Gill Sans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05B08-6AAB-4F00-A898-3A610D426F6F}"/>
              </a:ext>
            </a:extLst>
          </p:cNvPr>
          <p:cNvSpPr txBox="1"/>
          <p:nvPr/>
        </p:nvSpPr>
        <p:spPr bwMode="auto">
          <a:xfrm>
            <a:off x="1381944" y="1145726"/>
            <a:ext cx="8436692" cy="729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b="1" u="sng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Tutoriales y laboratorios interactivos</a:t>
            </a:r>
          </a:p>
          <a:p>
            <a:pPr algn="l" eaLnBrk="1" hangingPunct="1"/>
            <a:endParaRPr lang="es-ES" b="1" u="sng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Katakoda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laboratorios </a:t>
            </a: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kubernetes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… https://www.katacoda.com/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Learning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OpenShift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https://learn.openshift.com/introduction/</a:t>
            </a: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Resultado de imagen de do it yourself">
            <a:extLst>
              <a:ext uri="{FF2B5EF4-FFF2-40B4-BE49-F238E27FC236}">
                <a16:creationId xmlns:a16="http://schemas.microsoft.com/office/drawing/2014/main" id="{841959A4-A3E0-4F5C-BD79-F3B9C583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94" y="2975317"/>
            <a:ext cx="2552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5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1.2 Contenedores: ¿Qué son? 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2"/>
            <a:ext cx="8722026" cy="64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Los contenedores nacen como una solución al problema de cómo hacer que el software funcione de forma fiable cuando se traslada de un entorno informático a otro.</a:t>
            </a: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Entorno de ejecución completo: aplicación, dependencias, bibliotecas, archivos binarios y archivos de configuración necesarios para ejecutarlo, agrupados en un paquete.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No es un concepto nuevo, existente desde hace años: LXC (Linux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Containers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), FreeBSD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Jails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AIX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Workloads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o Solaris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Containers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022334" y="4132632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0" kern="120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</a:rPr>
              <a:t>…p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uede tener similitudes con el concepto de virtualización tradicional pero…</a:t>
            </a:r>
          </a:p>
        </p:txBody>
      </p:sp>
    </p:spTree>
    <p:extLst>
      <p:ext uri="{BB962C8B-B14F-4D97-AF65-F5344CB8AC3E}">
        <p14:creationId xmlns:p14="http://schemas.microsoft.com/office/powerpoint/2010/main" val="78127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1.3 Contenedores y virtualización </a:t>
            </a:r>
            <a:b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</a:b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      …conceptos complementarios…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3"/>
            <a:ext cx="8722026" cy="812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 concepto de virtualización tradicional acarrea tanto la aplicación, como la figura del hipervisor y el sistema operativo completo.</a:t>
            </a: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on mucho más ligeros y utilizan mucho menos recursos que las máquinas virtuales.</a:t>
            </a: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Cambia la forma en que se virtualizan las cargas de trabajo y la aplicación, ya que los contenedores son simplemente más rápidos, más portables y pueden escalar más eficientemente que la virtualización tradicional.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78" y="3836153"/>
            <a:ext cx="528711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1.3 Contenedores y virtualización </a:t>
            </a:r>
            <a:b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</a:b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      …mascotas vs ganado…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BAD4C7-9EA2-F042-A7E7-858D4EAB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54" y="2185181"/>
            <a:ext cx="3637190" cy="24034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FB1BC1-D21E-0343-99D2-9A4EF6BB7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470" y="2185181"/>
            <a:ext cx="2717604" cy="240343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C05A04B-0A99-144C-AC6E-BCA3421D6C87}"/>
              </a:ext>
            </a:extLst>
          </p:cNvPr>
          <p:cNvSpPr txBox="1">
            <a:spLocks/>
          </p:cNvSpPr>
          <p:nvPr/>
        </p:nvSpPr>
        <p:spPr>
          <a:xfrm>
            <a:off x="-193528" y="4728413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s-ES" sz="3000" kern="0" dirty="0">
                <a:ea typeface="ヒラギノ角ゴ ProN W3" charset="-128"/>
                <a:sym typeface="Gill Sans" charset="0"/>
              </a:rPr>
              <a:t>VM</a:t>
            </a:r>
            <a:endParaRPr lang="es-ES" sz="3000" dirty="0">
              <a:ea typeface="ヒラギノ角ゴ ProN W3" charset="-128"/>
              <a:sym typeface="Gill Sans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26D85B8-451D-D14B-B2B2-3F6D19642167}"/>
              </a:ext>
            </a:extLst>
          </p:cNvPr>
          <p:cNvSpPr txBox="1">
            <a:spLocks/>
          </p:cNvSpPr>
          <p:nvPr/>
        </p:nvSpPr>
        <p:spPr>
          <a:xfrm>
            <a:off x="4108841" y="4659826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s-ES" sz="3000" kern="0" dirty="0">
                <a:ea typeface="ヒラギノ角ゴ ProN W3" charset="-128"/>
                <a:sym typeface="Gill Sans" charset="0"/>
              </a:rPr>
              <a:t>Container</a:t>
            </a:r>
            <a:endParaRPr lang="es-ES" sz="3000" dirty="0">
              <a:ea typeface="ヒラギノ角ゴ ProN W3" charset="-128"/>
              <a:sym typeface="Gill Sans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EBE2FD6-7BFE-2D43-9258-77520417E9A5}"/>
              </a:ext>
            </a:extLst>
          </p:cNvPr>
          <p:cNvSpPr txBox="1">
            <a:spLocks/>
          </p:cNvSpPr>
          <p:nvPr/>
        </p:nvSpPr>
        <p:spPr>
          <a:xfrm>
            <a:off x="1827667" y="3062860"/>
            <a:ext cx="8229600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bg2"/>
                </a:solidFill>
                <a:latin typeface="Calibri" panose="020F0502020204030204" pitchFamily="34" charset="0"/>
                <a:ea typeface="MS PGothic" pitchFamily="34" charset="-128"/>
                <a:cs typeface="Calibri" panose="020F050202020403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 Light" pitchFamily="34" charset="0"/>
                <a:ea typeface="MS PGothic" pitchFamily="34" charset="-128"/>
                <a:cs typeface="Calibri Light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s-ES" sz="3000" b="1" kern="0" dirty="0">
                <a:ea typeface="ヒラギノ角ゴ ProN W3" charset="-128"/>
                <a:sym typeface="Gill Sans" charset="0"/>
              </a:rPr>
              <a:t>VS</a:t>
            </a:r>
            <a:endParaRPr lang="es-ES" sz="3000" b="1" dirty="0"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1.4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Docker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¿Qué es?</a:t>
            </a:r>
          </a:p>
        </p:txBody>
      </p:sp>
      <p:sp>
        <p:nvSpPr>
          <p:cNvPr id="4" name="CuadroTexto 3"/>
          <p:cNvSpPr txBox="1"/>
          <p:nvPr/>
        </p:nvSpPr>
        <p:spPr bwMode="auto">
          <a:xfrm>
            <a:off x="1776121" y="1007162"/>
            <a:ext cx="8722026" cy="108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es un proyecto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OpenSource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diseñado para empaquetar, transportar y ejecutar cualquier aplicación como un contenedor ligero. Desarrollado en el lenguaje 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permite empaquetar, distribuir y desplegar una aplicación con todas sus dependencias en una unidad estandarizada para el desarrollo de software.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Diseño de una arquitectura sencilla que ha acercado su uso a las masas: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1,200 contribuidores al proyecto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100,000 aplicaciones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dockerizadas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32,000 proyectos relacionados con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El 80% de las empresas TI están adoptando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2" descr="Resultado de imagen de 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82" y="3933056"/>
            <a:ext cx="213812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308320"/>
            <a:ext cx="8229600" cy="648072"/>
          </a:xfrm>
        </p:spPr>
        <p:txBody>
          <a:bodyPr/>
          <a:lstStyle/>
          <a:p>
            <a:pPr algn="ctr" eaLnBrk="1" hangingPunct="1"/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1.5 </a:t>
            </a:r>
            <a:r>
              <a:rPr lang="es-ES" sz="3000" dirty="0" err="1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Docker</a:t>
            </a:r>
            <a:r>
              <a:rPr lang="es-ES" sz="3000" dirty="0">
                <a:solidFill>
                  <a:schemeClr val="accent2">
                    <a:lumMod val="75000"/>
                  </a:schemeClr>
                </a:solidFill>
                <a:ea typeface="ヒラギノ角ゴ ProN W3" charset="-128"/>
                <a:sym typeface="Gill Sans" charset="0"/>
              </a:rPr>
              <a:t>: Arquitectura</a:t>
            </a:r>
          </a:p>
        </p:txBody>
      </p:sp>
      <p:sp>
        <p:nvSpPr>
          <p:cNvPr id="3" name="CuadroTexto 2"/>
          <p:cNvSpPr txBox="1"/>
          <p:nvPr/>
        </p:nvSpPr>
        <p:spPr bwMode="auto">
          <a:xfrm>
            <a:off x="2169024" y="5949280"/>
            <a:ext cx="100811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endParaRPr lang="en-US" sz="2000" dirty="0" err="1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34" y="794452"/>
            <a:ext cx="3386525" cy="228700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 bwMode="auto">
          <a:xfrm>
            <a:off x="1776122" y="791139"/>
            <a:ext cx="5688030" cy="1117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Engine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i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daemon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lleva a cabo las tareas de construcción</a:t>
            </a:r>
            <a:r>
              <a:rPr lang="es-ES" altLang="es-ES" i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ejecución y destrucción de los contenedores. La comunicación a través de un API REST.</a:t>
            </a: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alt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images</a:t>
            </a:r>
            <a:r>
              <a:rPr lang="es-ES" alt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plantilla que define instrucciones para la creación de los contenedores a través de un fichero denominado </a:t>
            </a:r>
            <a:r>
              <a:rPr lang="es-ES" altLang="es-ES" i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Dockerfile</a:t>
            </a:r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. Se pueden construir desde cero o emplear imágenes creadas por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container</a:t>
            </a:r>
            <a:r>
              <a:rPr 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instancia ejecutable de una imagen.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</a:t>
            </a:r>
            <a:r>
              <a:rPr 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b="1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registries</a:t>
            </a:r>
            <a:r>
              <a:rPr lang="es-ES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librerías de imágenes públicas (</a:t>
            </a:r>
            <a:r>
              <a:rPr lang="es-ES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Dockerhub</a:t>
            </a:r>
            <a:r>
              <a:rPr 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) o privadas (mismo o distinto servidor).</a:t>
            </a: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lvl="0" algn="l"/>
            <a:r>
              <a:rPr lang="es-ES" altLang="es-E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3" y="5192774"/>
            <a:ext cx="3148467" cy="7565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3" y="3462750"/>
            <a:ext cx="2986245" cy="10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80708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33</TotalTime>
  <Words>1415</Words>
  <Application>Microsoft Office PowerPoint</Application>
  <PresentationFormat>Panorámica</PresentationFormat>
  <Paragraphs>522</Paragraphs>
  <Slides>41</Slides>
  <Notes>35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Calibri</vt:lpstr>
      <vt:lpstr>Corbel</vt:lpstr>
      <vt:lpstr>Gill Sans</vt:lpstr>
      <vt:lpstr>Wingdings</vt:lpstr>
      <vt:lpstr>ヒラギノ角ゴ ProN W3</vt:lpstr>
      <vt:lpstr>Base</vt:lpstr>
      <vt:lpstr>Virtualización </vt:lpstr>
      <vt:lpstr>Presentación de PowerPoint</vt:lpstr>
      <vt:lpstr>Presentación de PowerPoint</vt:lpstr>
      <vt:lpstr>1.1 El reto tecnológico</vt:lpstr>
      <vt:lpstr>1.2 Contenedores: ¿Qué son? </vt:lpstr>
      <vt:lpstr>1.3 Contenedores y virtualización        …conceptos complementarios…</vt:lpstr>
      <vt:lpstr>1.3 Contenedores y virtualización        …mascotas vs ganado…</vt:lpstr>
      <vt:lpstr>1.4 Docker: ¿Qué es?</vt:lpstr>
      <vt:lpstr>1.5 Docker: Arquitectura</vt:lpstr>
      <vt:lpstr>¡¡¡Partido time!!!</vt:lpstr>
      <vt:lpstr>1.5 Docker: Arquitectura</vt:lpstr>
      <vt:lpstr>1.6 Docker: Network</vt:lpstr>
      <vt:lpstr>1.6 Docker: Network</vt:lpstr>
      <vt:lpstr>¡¡¡Partido time!!!</vt:lpstr>
      <vt:lpstr>Presentación de PowerPoint</vt:lpstr>
      <vt:lpstr>Presentación de PowerPoint</vt:lpstr>
      <vt:lpstr>2.1 Kubernetes: ¿Qué es?</vt:lpstr>
      <vt:lpstr>2.2 Kubernetes: Jerarquía</vt:lpstr>
      <vt:lpstr>2.3 Kubernetes: Servicios</vt:lpstr>
      <vt:lpstr>2.3 Kubernetes: Arquitectura</vt:lpstr>
      <vt:lpstr>2.4 Kubernetes: Beneficios</vt:lpstr>
      <vt:lpstr>…¿qué hay de?...</vt:lpstr>
      <vt:lpstr>¡¡¡Partido time!!!</vt:lpstr>
      <vt:lpstr>Presentación de PowerPoint</vt:lpstr>
      <vt:lpstr>Presentación de PowerPoint</vt:lpstr>
      <vt:lpstr>3.1 OpenShift: ¿qué es?</vt:lpstr>
      <vt:lpstr>3.2 OpenShift: Funcionalidades</vt:lpstr>
      <vt:lpstr>3.3 OpenShift: Arquitectura</vt:lpstr>
      <vt:lpstr>3.3 OpenShift: Arquitectura</vt:lpstr>
      <vt:lpstr>3.4 OpenShift: Networking</vt:lpstr>
      <vt:lpstr>3.4 OpenShift: Networking</vt:lpstr>
      <vt:lpstr>3.4 OpenShift: Networking</vt:lpstr>
      <vt:lpstr>3.4 OpenShift: Networking</vt:lpstr>
      <vt:lpstr>3.4 OpenShift: Networking</vt:lpstr>
      <vt:lpstr>3.5 OpenShift: Persistent Storage</vt:lpstr>
      <vt:lpstr>3.6 OpenShift: Métricas</vt:lpstr>
      <vt:lpstr>3.7 OpenShift: Gestión de logs</vt:lpstr>
      <vt:lpstr>3.8 OpenShift: S2i y CI/CD</vt:lpstr>
      <vt:lpstr>3.9 OpenShift: Catálogo de Productos</vt:lpstr>
      <vt:lpstr>¡¡¡Partido time!!!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Virtualizacion</dc:title>
  <dc:creator>MIGUEL ANGEL QUIROS CULEBRAS</dc:creator>
  <cp:lastModifiedBy>MIGUEL ANGEL QUIROS CULEBRAS</cp:lastModifiedBy>
  <cp:revision>3</cp:revision>
  <dcterms:created xsi:type="dcterms:W3CDTF">2024-01-03T15:05:38Z</dcterms:created>
  <dcterms:modified xsi:type="dcterms:W3CDTF">2024-01-26T13:00:38Z</dcterms:modified>
</cp:coreProperties>
</file>